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9" r:id="rId3"/>
    <p:sldId id="261" r:id="rId4"/>
    <p:sldId id="268" r:id="rId5"/>
    <p:sldId id="262" r:id="rId6"/>
    <p:sldId id="277" r:id="rId7"/>
    <p:sldId id="258" r:id="rId8"/>
    <p:sldId id="267" r:id="rId9"/>
    <p:sldId id="260" r:id="rId10"/>
    <p:sldId id="263" r:id="rId11"/>
    <p:sldId id="276" r:id="rId12"/>
    <p:sldId id="270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  <p:bold r:id="rId16"/>
    </p:embeddedFont>
    <p:embeddedFont>
      <p:font typeface="Hind" panose="02000000000000000000" pitchFamily="2" charset="0"/>
      <p:regular r:id="rId17"/>
      <p:bold r:id="rId18"/>
    </p:embeddedFont>
    <p:embeddedFont>
      <p:font typeface="Inknut Antiqua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90C809-DA17-44B5-AD38-B10B4FFD4516}">
  <a:tblStyle styleId="{0190C809-DA17-44B5-AD38-B10B4FFD45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c9050bdf8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c9050bdf8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cc9050bdf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cc9050bdf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c9050bd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c9050bd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bc71d90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bc71d908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c9050bdf8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c9050bdf8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e9af9f03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e9af9f03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eee169084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eee169084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c9050bdf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c9050bdf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6725" y="1422150"/>
            <a:ext cx="41793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68450" y="4036950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F353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" y="0"/>
            <a:ext cx="914403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587050" y="2771775"/>
            <a:ext cx="39699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20000" y="1930575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261550" y="2343760"/>
            <a:ext cx="3573900" cy="13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261550" y="3953935"/>
            <a:ext cx="36924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hasCustomPrompt="1"/>
          </p:nvPr>
        </p:nvSpPr>
        <p:spPr>
          <a:xfrm>
            <a:off x="1261150" y="2823620"/>
            <a:ext cx="2635500" cy="8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1439494" y="4004250"/>
            <a:ext cx="2278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 idx="2" hasCustomPrompt="1"/>
          </p:nvPr>
        </p:nvSpPr>
        <p:spPr>
          <a:xfrm>
            <a:off x="5249448" y="2823620"/>
            <a:ext cx="2635500" cy="8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3"/>
          </p:nvPr>
        </p:nvSpPr>
        <p:spPr>
          <a:xfrm>
            <a:off x="5427788" y="4004250"/>
            <a:ext cx="2278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4"/>
          </p:nvPr>
        </p:nvSpPr>
        <p:spPr>
          <a:xfrm>
            <a:off x="1439494" y="3619200"/>
            <a:ext cx="22788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5"/>
          </p:nvPr>
        </p:nvSpPr>
        <p:spPr>
          <a:xfrm>
            <a:off x="5427788" y="3619200"/>
            <a:ext cx="22788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719275" y="0"/>
            <a:ext cx="3426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l="50161"/>
          <a:stretch/>
        </p:blipFill>
        <p:spPr>
          <a:xfrm flipH="1">
            <a:off x="5170675" y="0"/>
            <a:ext cx="39733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l="35438"/>
          <a:stretch/>
        </p:blipFill>
        <p:spPr>
          <a:xfrm>
            <a:off x="2115949" y="0"/>
            <a:ext cx="70280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l="30177" t="19015"/>
          <a:stretch/>
        </p:blipFill>
        <p:spPr>
          <a:xfrm rot="-5400000" flipH="1">
            <a:off x="2366700" y="-1646449"/>
            <a:ext cx="5142999" cy="843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r="60475"/>
          <a:stretch/>
        </p:blipFill>
        <p:spPr>
          <a:xfrm rot="-5400000">
            <a:off x="3293025" y="-712250"/>
            <a:ext cx="2557975" cy="915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" y="3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0" y="2163846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22046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72025" y="3116396"/>
            <a:ext cx="259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 flipH="1">
            <a:off x="0" y="-12"/>
            <a:ext cx="9144000" cy="5143526"/>
            <a:chOff x="0" y="-25"/>
            <a:chExt cx="9144000" cy="5143526"/>
          </a:xfrm>
        </p:grpSpPr>
        <p:pic>
          <p:nvPicPr>
            <p:cNvPr id="31" name="Google Shape;31;p6"/>
            <p:cNvPicPr preferRelativeResize="0"/>
            <p:nvPr/>
          </p:nvPicPr>
          <p:blipFill rotWithShape="1">
            <a:blip r:embed="rId3">
              <a:alphaModFix/>
            </a:blip>
            <a:srcRect l="50161"/>
            <a:stretch/>
          </p:blipFill>
          <p:spPr>
            <a:xfrm flipH="1">
              <a:off x="5170675" y="0"/>
              <a:ext cx="3973325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6"/>
            <p:cNvSpPr/>
            <p:nvPr/>
          </p:nvSpPr>
          <p:spPr>
            <a:xfrm>
              <a:off x="0" y="-25"/>
              <a:ext cx="52218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5777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442526"/>
            <a:ext cx="3852000" cy="25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3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3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3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3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6400" y="2473850"/>
            <a:ext cx="34731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16400" y="3388250"/>
            <a:ext cx="3473100" cy="14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r="60475"/>
          <a:stretch/>
        </p:blipFill>
        <p:spPr>
          <a:xfrm rot="-5400000">
            <a:off x="2997850" y="-1007425"/>
            <a:ext cx="3148325" cy="91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3558302" y="3797000"/>
            <a:ext cx="486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719275" y="0"/>
            <a:ext cx="3426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/>
          <p:cNvPicPr preferRelativeResize="0"/>
          <p:nvPr/>
        </p:nvPicPr>
        <p:blipFill rotWithShape="1">
          <a:blip r:embed="rId3">
            <a:alphaModFix/>
          </a:blip>
          <a:srcRect l="35438"/>
          <a:stretch/>
        </p:blipFill>
        <p:spPr>
          <a:xfrm flipH="1">
            <a:off x="2316398" y="0"/>
            <a:ext cx="68297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189100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263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20000" y="23450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3099000" y="189100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3099000" y="14263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3099000" y="23450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720000" y="345195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871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720000" y="39058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/>
          </p:nvPr>
        </p:nvSpPr>
        <p:spPr>
          <a:xfrm>
            <a:off x="3099000" y="3451954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99000" y="298717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099000" y="3905879"/>
            <a:ext cx="206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5427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572000" y="4102625"/>
            <a:ext cx="2610000" cy="3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4727025" y="2711975"/>
            <a:ext cx="3696900" cy="14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ind"/>
              <a:buNone/>
              <a:defRPr sz="28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72" r:id="rId12"/>
    <p:sldLayoutId id="2147483675" r:id="rId13"/>
    <p:sldLayoutId id="2147483679" r:id="rId14"/>
    <p:sldLayoutId id="2147483680" r:id="rId15"/>
    <p:sldLayoutId id="2147483681" r:id="rId16"/>
    <p:sldLayoutId id="214748368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 rotWithShape="1">
          <a:blip r:embed="rId4">
            <a:alphaModFix/>
          </a:blip>
          <a:srcRect l="35438"/>
          <a:stretch/>
        </p:blipFill>
        <p:spPr>
          <a:xfrm>
            <a:off x="2115949" y="0"/>
            <a:ext cx="70280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ctrTitle"/>
          </p:nvPr>
        </p:nvSpPr>
        <p:spPr>
          <a:xfrm>
            <a:off x="4366725" y="1422150"/>
            <a:ext cx="41793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505D57"/>
                </a:solidFill>
              </a:rPr>
              <a:t>Nhận diện các loại cây qua lá cây</a:t>
            </a:r>
            <a:endParaRPr sz="3800" dirty="0">
              <a:solidFill>
                <a:srgbClr val="505D57"/>
              </a:solidFill>
            </a:endParaRPr>
          </a:p>
        </p:txBody>
      </p:sp>
      <p:sp>
        <p:nvSpPr>
          <p:cNvPr id="233" name="Google Shape;233;p39"/>
          <p:cNvSpPr txBox="1">
            <a:spLocks noGrp="1"/>
          </p:cNvSpPr>
          <p:nvPr>
            <p:ph type="subTitle" idx="1"/>
          </p:nvPr>
        </p:nvSpPr>
        <p:spPr>
          <a:xfrm>
            <a:off x="4668450" y="4036950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Thành viên: Hán Lan Hoài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Nguyễn Thị Lộc</a:t>
            </a:r>
            <a:endParaRPr dirty="0"/>
          </a:p>
        </p:txBody>
      </p:sp>
      <p:sp>
        <p:nvSpPr>
          <p:cNvPr id="234" name="Google Shape;234;p39"/>
          <p:cNvSpPr/>
          <p:nvPr/>
        </p:nvSpPr>
        <p:spPr>
          <a:xfrm>
            <a:off x="5425203" y="3261825"/>
            <a:ext cx="2995328" cy="4933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rgbClr val="9BAD76"/>
                </a:solidFill>
                <a:latin typeface="Caveat"/>
              </a:rPr>
              <a:t>Khai </a:t>
            </a:r>
            <a:r>
              <a:rPr lang="en-US" b="0" i="0" dirty="0" err="1">
                <a:ln>
                  <a:noFill/>
                </a:ln>
                <a:solidFill>
                  <a:srgbClr val="9BAD76"/>
                </a:solidFill>
                <a:latin typeface="Caveat"/>
              </a:rPr>
              <a:t>phá</a:t>
            </a:r>
            <a:r>
              <a:rPr lang="en-US" b="0" i="0" dirty="0">
                <a:ln>
                  <a:noFill/>
                </a:ln>
                <a:solidFill>
                  <a:srgbClr val="9BAD76"/>
                </a:solidFill>
                <a:latin typeface="Caveat"/>
              </a:rPr>
              <a:t> </a:t>
            </a:r>
            <a:r>
              <a:rPr lang="en-US" b="0" i="0" dirty="0" err="1">
                <a:ln>
                  <a:noFill/>
                </a:ln>
                <a:solidFill>
                  <a:srgbClr val="9BAD76"/>
                </a:solidFill>
                <a:latin typeface="Caveat"/>
              </a:rPr>
              <a:t>dữ</a:t>
            </a:r>
            <a:r>
              <a:rPr lang="en-US" b="0" i="0" dirty="0">
                <a:ln>
                  <a:noFill/>
                </a:ln>
                <a:solidFill>
                  <a:srgbClr val="9BAD76"/>
                </a:solidFill>
                <a:latin typeface="Caveat"/>
              </a:rPr>
              <a:t> </a:t>
            </a:r>
            <a:r>
              <a:rPr lang="en-US" b="0" i="0" dirty="0" err="1">
                <a:ln>
                  <a:noFill/>
                </a:ln>
                <a:solidFill>
                  <a:srgbClr val="9BAD76"/>
                </a:solidFill>
                <a:latin typeface="Caveat"/>
              </a:rPr>
              <a:t>liệu</a:t>
            </a:r>
            <a:endParaRPr b="0" i="0" dirty="0">
              <a:ln>
                <a:noFill/>
              </a:ln>
              <a:solidFill>
                <a:srgbClr val="9BAD76"/>
              </a:solidFill>
              <a:latin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08. Minh họa sản phẩm</a:t>
            </a:r>
            <a:endParaRPr dirty="0"/>
          </a:p>
        </p:txBody>
      </p:sp>
      <p:sp>
        <p:nvSpPr>
          <p:cNvPr id="304" name="Google Shape;304;p46"/>
          <p:cNvSpPr txBox="1"/>
          <p:nvPr/>
        </p:nvSpPr>
        <p:spPr>
          <a:xfrm>
            <a:off x="1125619" y="3333400"/>
            <a:ext cx="1373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Ả</a:t>
            </a: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nh đầu vào -&gt; Ảnh đầu ra dự đoán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3885450" y="3333400"/>
            <a:ext cx="1373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Mô hình xác định chính xác và khoanh vùng đối tượng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6647688" y="3333400"/>
            <a:ext cx="13731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Thích hợp ứng dụng di động &amp; nông nghiệp thông minh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10" name="Google Shape;310;p46"/>
          <p:cNvGrpSpPr/>
          <p:nvPr/>
        </p:nvGrpSpPr>
        <p:grpSpPr>
          <a:xfrm>
            <a:off x="1602688" y="2700800"/>
            <a:ext cx="7581212" cy="632600"/>
            <a:chOff x="1602688" y="2700800"/>
            <a:chExt cx="7581212" cy="632600"/>
          </a:xfrm>
        </p:grpSpPr>
        <p:sp>
          <p:nvSpPr>
            <p:cNvPr id="311" name="Google Shape;311;p46"/>
            <p:cNvSpPr/>
            <p:nvPr/>
          </p:nvSpPr>
          <p:spPr>
            <a:xfrm>
              <a:off x="1602688" y="2704038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" name="Google Shape;312;p46"/>
            <p:cNvGrpSpPr/>
            <p:nvPr/>
          </p:nvGrpSpPr>
          <p:grpSpPr>
            <a:xfrm>
              <a:off x="1719225" y="2819392"/>
              <a:ext cx="7464675" cy="514008"/>
              <a:chOff x="1719225" y="2991613"/>
              <a:chExt cx="7464675" cy="514008"/>
            </a:xfrm>
          </p:grpSpPr>
          <p:cxnSp>
            <p:nvCxnSpPr>
              <p:cNvPr id="313" name="Google Shape;313;p46"/>
              <p:cNvCxnSpPr>
                <a:stCxn id="314" idx="6"/>
                <a:endCxn id="315" idx="2"/>
              </p:cNvCxnSpPr>
              <p:nvPr/>
            </p:nvCxnSpPr>
            <p:spPr>
              <a:xfrm>
                <a:off x="1898325" y="3081163"/>
                <a:ext cx="258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4" name="Google Shape;314;p46"/>
              <p:cNvSpPr/>
              <p:nvPr/>
            </p:nvSpPr>
            <p:spPr>
              <a:xfrm>
                <a:off x="171922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16" name="Google Shape;316;p46"/>
              <p:cNvCxnSpPr>
                <a:stCxn id="315" idx="6"/>
                <a:endCxn id="317" idx="2"/>
              </p:cNvCxnSpPr>
              <p:nvPr/>
            </p:nvCxnSpPr>
            <p:spPr>
              <a:xfrm>
                <a:off x="4661575" y="3081163"/>
                <a:ext cx="258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46"/>
              <p:cNvCxnSpPr>
                <a:stCxn id="317" idx="6"/>
              </p:cNvCxnSpPr>
              <p:nvPr/>
            </p:nvCxnSpPr>
            <p:spPr>
              <a:xfrm>
                <a:off x="7424700" y="3081163"/>
                <a:ext cx="1759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5" name="Google Shape;315;p46"/>
              <p:cNvSpPr/>
              <p:nvPr/>
            </p:nvSpPr>
            <p:spPr>
              <a:xfrm>
                <a:off x="4482475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sp>
            <p:nvSpPr>
              <p:cNvPr id="317" name="Google Shape;317;p46"/>
              <p:cNvSpPr/>
              <p:nvPr/>
            </p:nvSpPr>
            <p:spPr>
              <a:xfrm>
                <a:off x="7245600" y="2991613"/>
                <a:ext cx="179100" cy="1791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6F39D"/>
                  </a:solidFill>
                  <a:latin typeface="Inknut Antiqua"/>
                  <a:ea typeface="Inknut Antiqua"/>
                  <a:cs typeface="Inknut Antiqua"/>
                  <a:sym typeface="Inknut Antiqua"/>
                </a:endParaRPr>
              </a:p>
            </p:txBody>
          </p:sp>
          <p:cxnSp>
            <p:nvCxnSpPr>
              <p:cNvPr id="319" name="Google Shape;319;p46"/>
              <p:cNvCxnSpPr>
                <a:stCxn id="304" idx="0"/>
                <a:endCxn id="314" idx="4"/>
              </p:cNvCxnSpPr>
              <p:nvPr/>
            </p:nvCxnSpPr>
            <p:spPr>
              <a:xfrm rot="10800000">
                <a:off x="1808869" y="3170821"/>
                <a:ext cx="3300" cy="33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46"/>
              <p:cNvCxnSpPr>
                <a:stCxn id="315" idx="4"/>
                <a:endCxn id="307" idx="0"/>
              </p:cNvCxnSpPr>
              <p:nvPr/>
            </p:nvCxnSpPr>
            <p:spPr>
              <a:xfrm>
                <a:off x="4572025" y="3170713"/>
                <a:ext cx="0" cy="33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46"/>
              <p:cNvCxnSpPr>
                <a:stCxn id="308" idx="0"/>
                <a:endCxn id="317" idx="4"/>
              </p:cNvCxnSpPr>
              <p:nvPr/>
            </p:nvCxnSpPr>
            <p:spPr>
              <a:xfrm rot="10800000" flipH="1">
                <a:off x="7334238" y="3170821"/>
                <a:ext cx="900" cy="33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2" name="Google Shape;322;p46"/>
            <p:cNvSpPr/>
            <p:nvPr/>
          </p:nvSpPr>
          <p:spPr>
            <a:xfrm>
              <a:off x="436515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7127400" y="2700800"/>
              <a:ext cx="413700" cy="413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533" y="0"/>
            <a:ext cx="9262531" cy="52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2840638" y="-1089512"/>
            <a:ext cx="5221550" cy="73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9"/>
          <p:cNvSpPr txBox="1">
            <a:spLocks noGrp="1"/>
          </p:cNvSpPr>
          <p:nvPr>
            <p:ph type="title"/>
          </p:nvPr>
        </p:nvSpPr>
        <p:spPr>
          <a:xfrm>
            <a:off x="6698683" y="71351"/>
            <a:ext cx="2686718" cy="13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09. Kết luận &amp; Hướng phát triển</a:t>
            </a:r>
            <a:endParaRPr dirty="0"/>
          </a:p>
        </p:txBody>
      </p:sp>
      <p:sp>
        <p:nvSpPr>
          <p:cNvPr id="704" name="Google Shape;704;p59"/>
          <p:cNvSpPr txBox="1">
            <a:spLocks noGrp="1"/>
          </p:cNvSpPr>
          <p:nvPr>
            <p:ph type="subTitle" idx="1"/>
          </p:nvPr>
        </p:nvSpPr>
        <p:spPr>
          <a:xfrm>
            <a:off x="4315968" y="2868489"/>
            <a:ext cx="4612231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luận</a:t>
            </a:r>
            <a:r>
              <a:rPr lang="en-US" b="1" dirty="0"/>
              <a:t>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qua </a:t>
            </a:r>
            <a:r>
              <a:rPr lang="en-US" dirty="0" err="1"/>
              <a:t>lá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b="1" dirty="0"/>
              <a:t>CNN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YOLOv8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b="1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b="1" dirty="0" err="1"/>
              <a:t>khai</a:t>
            </a:r>
            <a:r>
              <a:rPr lang="en-US" b="1" dirty="0"/>
              <a:t> </a:t>
            </a:r>
            <a:r>
              <a:rPr lang="en-US" b="1" dirty="0" err="1"/>
              <a:t>phá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vi-VN" dirty="0"/>
              <a:t>Mở rộng mô hình cho </a:t>
            </a:r>
            <a:r>
              <a:rPr lang="vi-VN" b="1" dirty="0"/>
              <a:t>nhiều loại cây hơn</a:t>
            </a:r>
            <a:r>
              <a:rPr lang="vi-VN" dirty="0"/>
              <a:t>, đặc biệt là </a:t>
            </a:r>
            <a:r>
              <a:rPr lang="vi-VN" b="1" dirty="0"/>
              <a:t>cây bản địa Việt Nam</a:t>
            </a: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vi-VN" b="1" dirty="0"/>
              <a:t>Triển khai ứng dụng di động</a:t>
            </a:r>
            <a:r>
              <a:rPr lang="vi-VN" dirty="0"/>
              <a:t> giúp người dùng nhận diện cây nhanh chóng</a:t>
            </a: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nhận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bệnh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b="1" dirty="0" err="1"/>
              <a:t>sức</a:t>
            </a:r>
            <a:r>
              <a:rPr lang="en-US" b="1" dirty="0"/>
              <a:t> </a:t>
            </a:r>
            <a:r>
              <a:rPr lang="en-US" b="1" dirty="0" err="1"/>
              <a:t>khỏe</a:t>
            </a:r>
            <a:r>
              <a:rPr lang="en-US" b="1" dirty="0"/>
              <a:t> </a:t>
            </a:r>
            <a:r>
              <a:rPr lang="en-US" b="1" dirty="0" err="1"/>
              <a:t>cây</a:t>
            </a:r>
            <a:r>
              <a:rPr lang="en-US" b="1" dirty="0"/>
              <a:t> </a:t>
            </a:r>
            <a:r>
              <a:rPr lang="en-US" b="1" dirty="0" err="1"/>
              <a:t>trồng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3"/>
          <p:cNvSpPr/>
          <p:nvPr/>
        </p:nvSpPr>
        <p:spPr>
          <a:xfrm>
            <a:off x="3659215" y="4227252"/>
            <a:ext cx="3341432" cy="7031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rgbClr val="9BAD76"/>
                </a:solidFill>
                <a:latin typeface="Caveat"/>
              </a:rPr>
              <a:t>CẢM ƠN THẦY VÀ CÁC BẠN ĐÃ LẮNG NGHE</a:t>
            </a:r>
            <a:endParaRPr b="0" i="0" dirty="0">
              <a:ln>
                <a:noFill/>
              </a:ln>
              <a:solidFill>
                <a:srgbClr val="9BAD76"/>
              </a:solidFill>
              <a:latin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>
            <a:spLocks noGrp="1"/>
          </p:cNvSpPr>
          <p:nvPr>
            <p:ph type="title"/>
          </p:nvPr>
        </p:nvSpPr>
        <p:spPr>
          <a:xfrm>
            <a:off x="1414943" y="797713"/>
            <a:ext cx="2218066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 idx="2"/>
          </p:nvPr>
        </p:nvSpPr>
        <p:spPr>
          <a:xfrm>
            <a:off x="822412" y="760032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60" name="Google Shape;260;p42"/>
          <p:cNvSpPr txBox="1">
            <a:spLocks noGrp="1"/>
          </p:cNvSpPr>
          <p:nvPr>
            <p:ph type="title" idx="3"/>
          </p:nvPr>
        </p:nvSpPr>
        <p:spPr>
          <a:xfrm>
            <a:off x="4270659" y="744089"/>
            <a:ext cx="2643432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tiêu và phạm vi</a:t>
            </a:r>
            <a:endParaRPr dirty="0"/>
          </a:p>
        </p:txBody>
      </p:sp>
      <p:sp>
        <p:nvSpPr>
          <p:cNvPr id="261" name="Google Shape;261;p42"/>
          <p:cNvSpPr txBox="1">
            <a:spLocks noGrp="1"/>
          </p:cNvSpPr>
          <p:nvPr>
            <p:ph type="title" idx="4"/>
          </p:nvPr>
        </p:nvSpPr>
        <p:spPr>
          <a:xfrm>
            <a:off x="3633009" y="699239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263" name="Google Shape;263;p42"/>
          <p:cNvSpPr txBox="1">
            <a:spLocks noGrp="1"/>
          </p:cNvSpPr>
          <p:nvPr>
            <p:ph type="title" idx="6"/>
          </p:nvPr>
        </p:nvSpPr>
        <p:spPr>
          <a:xfrm>
            <a:off x="1414943" y="1438582"/>
            <a:ext cx="20652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Cơ sở lý thuyết</a:t>
            </a:r>
            <a:endParaRPr dirty="0"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 idx="7"/>
          </p:nvPr>
        </p:nvSpPr>
        <p:spPr>
          <a:xfrm>
            <a:off x="822412" y="1387172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 idx="9"/>
          </p:nvPr>
        </p:nvSpPr>
        <p:spPr>
          <a:xfrm>
            <a:off x="4310892" y="1573921"/>
            <a:ext cx="2562965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Dữ liệu và tiền xử lý</a:t>
            </a:r>
            <a:endParaRPr dirty="0"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 idx="13"/>
          </p:nvPr>
        </p:nvSpPr>
        <p:spPr>
          <a:xfrm>
            <a:off x="3673242" y="146904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69" name="Google Shape;269;p42"/>
          <p:cNvSpPr txBox="1">
            <a:spLocks noGrp="1"/>
          </p:cNvSpPr>
          <p:nvPr>
            <p:ph type="title" idx="15"/>
          </p:nvPr>
        </p:nvSpPr>
        <p:spPr>
          <a:xfrm>
            <a:off x="720000" y="89207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</a:t>
            </a:r>
            <a:endParaRPr dirty="0"/>
          </a:p>
        </p:txBody>
      </p:sp>
      <p:sp>
        <p:nvSpPr>
          <p:cNvPr id="10" name="Google Shape;264;p42">
            <a:extLst>
              <a:ext uri="{FF2B5EF4-FFF2-40B4-BE49-F238E27FC236}">
                <a16:creationId xmlns:a16="http://schemas.microsoft.com/office/drawing/2014/main" id="{79ED6829-E46B-9673-EAEF-873B4FC0A4AA}"/>
              </a:ext>
            </a:extLst>
          </p:cNvPr>
          <p:cNvSpPr txBox="1">
            <a:spLocks/>
          </p:cNvSpPr>
          <p:nvPr/>
        </p:nvSpPr>
        <p:spPr>
          <a:xfrm>
            <a:off x="853726" y="2283691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11" name="Google Shape;264;p42">
            <a:extLst>
              <a:ext uri="{FF2B5EF4-FFF2-40B4-BE49-F238E27FC236}">
                <a16:creationId xmlns:a16="http://schemas.microsoft.com/office/drawing/2014/main" id="{A7440583-2830-3D31-CA95-B9F041812612}"/>
              </a:ext>
            </a:extLst>
          </p:cNvPr>
          <p:cNvSpPr txBox="1">
            <a:spLocks/>
          </p:cNvSpPr>
          <p:nvPr/>
        </p:nvSpPr>
        <p:spPr>
          <a:xfrm>
            <a:off x="3708686" y="2283691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12" name="Google Shape;264;p42">
            <a:extLst>
              <a:ext uri="{FF2B5EF4-FFF2-40B4-BE49-F238E27FC236}">
                <a16:creationId xmlns:a16="http://schemas.microsoft.com/office/drawing/2014/main" id="{9B883683-EE9E-B9E3-9A13-DAAB358759BB}"/>
              </a:ext>
            </a:extLst>
          </p:cNvPr>
          <p:cNvSpPr txBox="1">
            <a:spLocks/>
          </p:cNvSpPr>
          <p:nvPr/>
        </p:nvSpPr>
        <p:spPr>
          <a:xfrm>
            <a:off x="822412" y="3149912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07.</a:t>
            </a:r>
          </a:p>
        </p:txBody>
      </p:sp>
      <p:sp>
        <p:nvSpPr>
          <p:cNvPr id="13" name="Google Shape;264;p42">
            <a:extLst>
              <a:ext uri="{FF2B5EF4-FFF2-40B4-BE49-F238E27FC236}">
                <a16:creationId xmlns:a16="http://schemas.microsoft.com/office/drawing/2014/main" id="{76F23AC9-05C1-50DC-87A5-AB01ED180AC4}"/>
              </a:ext>
            </a:extLst>
          </p:cNvPr>
          <p:cNvSpPr txBox="1">
            <a:spLocks/>
          </p:cNvSpPr>
          <p:nvPr/>
        </p:nvSpPr>
        <p:spPr>
          <a:xfrm>
            <a:off x="3749932" y="2997212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08.</a:t>
            </a:r>
          </a:p>
        </p:txBody>
      </p:sp>
      <p:sp>
        <p:nvSpPr>
          <p:cNvPr id="14" name="Google Shape;264;p42">
            <a:extLst>
              <a:ext uri="{FF2B5EF4-FFF2-40B4-BE49-F238E27FC236}">
                <a16:creationId xmlns:a16="http://schemas.microsoft.com/office/drawing/2014/main" id="{4539E5DC-B12D-73AB-0AAF-BA986BA35B5E}"/>
              </a:ext>
            </a:extLst>
          </p:cNvPr>
          <p:cNvSpPr txBox="1">
            <a:spLocks/>
          </p:cNvSpPr>
          <p:nvPr/>
        </p:nvSpPr>
        <p:spPr>
          <a:xfrm>
            <a:off x="873618" y="4212875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Hind"/>
              <a:buNone/>
              <a:defRPr sz="3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09.</a:t>
            </a:r>
          </a:p>
        </p:txBody>
      </p:sp>
      <p:sp>
        <p:nvSpPr>
          <p:cNvPr id="16" name="Google Shape;263;p42">
            <a:extLst>
              <a:ext uri="{FF2B5EF4-FFF2-40B4-BE49-F238E27FC236}">
                <a16:creationId xmlns:a16="http://schemas.microsoft.com/office/drawing/2014/main" id="{AA692467-A2D8-8508-CC45-B5854C1B9FEE}"/>
              </a:ext>
            </a:extLst>
          </p:cNvPr>
          <p:cNvSpPr txBox="1">
            <a:spLocks/>
          </p:cNvSpPr>
          <p:nvPr/>
        </p:nvSpPr>
        <p:spPr>
          <a:xfrm>
            <a:off x="1491376" y="2381105"/>
            <a:ext cx="20652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Phương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vi-VN" dirty="0"/>
          </a:p>
        </p:txBody>
      </p:sp>
      <p:sp>
        <p:nvSpPr>
          <p:cNvPr id="17" name="Google Shape;263;p42">
            <a:extLst>
              <a:ext uri="{FF2B5EF4-FFF2-40B4-BE49-F238E27FC236}">
                <a16:creationId xmlns:a16="http://schemas.microsoft.com/office/drawing/2014/main" id="{A0C4A408-AEC9-EF6A-0D59-29323B57DAE2}"/>
              </a:ext>
            </a:extLst>
          </p:cNvPr>
          <p:cNvSpPr txBox="1">
            <a:spLocks/>
          </p:cNvSpPr>
          <p:nvPr/>
        </p:nvSpPr>
        <p:spPr>
          <a:xfrm>
            <a:off x="4346336" y="2374200"/>
            <a:ext cx="20652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YOLOv8</a:t>
            </a:r>
            <a:endParaRPr lang="vi-VN" dirty="0"/>
          </a:p>
        </p:txBody>
      </p:sp>
      <p:sp>
        <p:nvSpPr>
          <p:cNvPr id="18" name="Google Shape;263;p42">
            <a:extLst>
              <a:ext uri="{FF2B5EF4-FFF2-40B4-BE49-F238E27FC236}">
                <a16:creationId xmlns:a16="http://schemas.microsoft.com/office/drawing/2014/main" id="{8D3522E3-9BB8-4104-C981-1ED40DB4BE63}"/>
              </a:ext>
            </a:extLst>
          </p:cNvPr>
          <p:cNvSpPr txBox="1">
            <a:spLocks/>
          </p:cNvSpPr>
          <p:nvPr/>
        </p:nvSpPr>
        <p:spPr>
          <a:xfrm>
            <a:off x="1511268" y="3218500"/>
            <a:ext cx="20652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vi-VN" dirty="0"/>
          </a:p>
        </p:txBody>
      </p:sp>
      <p:sp>
        <p:nvSpPr>
          <p:cNvPr id="19" name="Google Shape;263;p42">
            <a:extLst>
              <a:ext uri="{FF2B5EF4-FFF2-40B4-BE49-F238E27FC236}">
                <a16:creationId xmlns:a16="http://schemas.microsoft.com/office/drawing/2014/main" id="{CA97D122-7861-AF15-6837-EA6AC3188CC7}"/>
              </a:ext>
            </a:extLst>
          </p:cNvPr>
          <p:cNvSpPr txBox="1">
            <a:spLocks/>
          </p:cNvSpPr>
          <p:nvPr/>
        </p:nvSpPr>
        <p:spPr>
          <a:xfrm>
            <a:off x="4387272" y="3194762"/>
            <a:ext cx="20652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Minh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vi-VN" dirty="0"/>
          </a:p>
        </p:txBody>
      </p:sp>
      <p:sp>
        <p:nvSpPr>
          <p:cNvPr id="20" name="Google Shape;263;p42">
            <a:extLst>
              <a:ext uri="{FF2B5EF4-FFF2-40B4-BE49-F238E27FC236}">
                <a16:creationId xmlns:a16="http://schemas.microsoft.com/office/drawing/2014/main" id="{35092AD0-7C3D-4DE6-BB58-00437234A676}"/>
              </a:ext>
            </a:extLst>
          </p:cNvPr>
          <p:cNvSpPr txBox="1">
            <a:spLocks/>
          </p:cNvSpPr>
          <p:nvPr/>
        </p:nvSpPr>
        <p:spPr>
          <a:xfrm>
            <a:off x="1659727" y="4302575"/>
            <a:ext cx="3640832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ind"/>
              <a:buNone/>
              <a:defRPr sz="20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vi-V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l="23341" r="23341"/>
          <a:stretch/>
        </p:blipFill>
        <p:spPr>
          <a:xfrm flipH="1">
            <a:off x="11" y="0"/>
            <a:ext cx="4875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4">
            <a:alphaModFix/>
          </a:blip>
          <a:srcRect l="38252"/>
          <a:stretch/>
        </p:blipFill>
        <p:spPr>
          <a:xfrm>
            <a:off x="1453875" y="0"/>
            <a:ext cx="6721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4572000" y="2163846"/>
            <a:ext cx="38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title" idx="2"/>
          </p:nvPr>
        </p:nvSpPr>
        <p:spPr>
          <a:xfrm>
            <a:off x="4572000" y="1322046"/>
            <a:ext cx="32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88AB39-6FDE-0298-3F90-864981A9095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489330" y="3108782"/>
            <a:ext cx="434743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Ứng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dụng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trí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tuệ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nhân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tạo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vào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nông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nghiệp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thông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minh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ahei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Nhận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diện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cây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trồng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thông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qua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ảnh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lá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cây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ahei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Hỗ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trợ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nhận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dạng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–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quản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lý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–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nghiên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cứu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cây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trồng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aheim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Mục tiêu và phạm vi</a:t>
            </a:r>
            <a:endParaRPr dirty="0"/>
          </a:p>
        </p:txBody>
      </p:sp>
      <p:grpSp>
        <p:nvGrpSpPr>
          <p:cNvPr id="404" name="Google Shape;404;p51"/>
          <p:cNvGrpSpPr/>
          <p:nvPr/>
        </p:nvGrpSpPr>
        <p:grpSpPr>
          <a:xfrm>
            <a:off x="3345256" y="1465179"/>
            <a:ext cx="5093177" cy="2713321"/>
            <a:chOff x="233350" y="949250"/>
            <a:chExt cx="7137300" cy="3802300"/>
          </a:xfrm>
        </p:grpSpPr>
        <p:sp>
          <p:nvSpPr>
            <p:cNvPr id="405" name="Google Shape;405;p51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1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1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1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1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1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1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1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1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1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1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1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1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1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1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1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1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1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1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1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1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1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1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1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1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1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1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1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1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1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51"/>
          <p:cNvGrpSpPr/>
          <p:nvPr/>
        </p:nvGrpSpPr>
        <p:grpSpPr>
          <a:xfrm>
            <a:off x="5517820" y="2039094"/>
            <a:ext cx="187557" cy="187557"/>
            <a:chOff x="8565775" y="671075"/>
            <a:chExt cx="441000" cy="441000"/>
          </a:xfrm>
        </p:grpSpPr>
        <p:sp>
          <p:nvSpPr>
            <p:cNvPr id="457" name="Google Shape;457;p51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1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51"/>
          <p:cNvGrpSpPr/>
          <p:nvPr/>
        </p:nvGrpSpPr>
        <p:grpSpPr>
          <a:xfrm>
            <a:off x="4669870" y="3328469"/>
            <a:ext cx="187557" cy="187557"/>
            <a:chOff x="8565775" y="671075"/>
            <a:chExt cx="441000" cy="441000"/>
          </a:xfrm>
        </p:grpSpPr>
        <p:sp>
          <p:nvSpPr>
            <p:cNvPr id="460" name="Google Shape;460;p51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51"/>
          <p:cNvGrpSpPr/>
          <p:nvPr/>
        </p:nvGrpSpPr>
        <p:grpSpPr>
          <a:xfrm>
            <a:off x="5330270" y="2617044"/>
            <a:ext cx="187557" cy="187557"/>
            <a:chOff x="8565775" y="671075"/>
            <a:chExt cx="441000" cy="441000"/>
          </a:xfrm>
        </p:grpSpPr>
        <p:sp>
          <p:nvSpPr>
            <p:cNvPr id="463" name="Google Shape;463;p51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51"/>
          <p:cNvSpPr/>
          <p:nvPr/>
        </p:nvSpPr>
        <p:spPr>
          <a:xfrm>
            <a:off x="3954836" y="2006727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1"/>
          <p:cNvSpPr/>
          <p:nvPr/>
        </p:nvSpPr>
        <p:spPr>
          <a:xfrm>
            <a:off x="6578536" y="1739377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 txBox="1"/>
          <p:nvPr/>
        </p:nvSpPr>
        <p:spPr>
          <a:xfrm>
            <a:off x="718504" y="1836984"/>
            <a:ext cx="1913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Mục tiêu</a:t>
            </a:r>
            <a:endParaRPr sz="2000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712519" y="2359266"/>
            <a:ext cx="191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Xây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dựng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hệ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thống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nhận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dạng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lá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cây</a:t>
            </a:r>
            <a:endParaRPr lang="en-US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Áp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học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máy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&amp;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khai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phá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dữ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liệu</a:t>
            </a:r>
            <a:endParaRPr lang="en-US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9" name="Google Shape;469;p51"/>
          <p:cNvSpPr txBox="1"/>
          <p:nvPr/>
        </p:nvSpPr>
        <p:spPr>
          <a:xfrm>
            <a:off x="718504" y="3020034"/>
            <a:ext cx="1913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Phạm vi</a:t>
            </a:r>
            <a:endParaRPr sz="2000" b="1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70" name="Google Shape;470;p51"/>
          <p:cNvSpPr txBox="1"/>
          <p:nvPr/>
        </p:nvSpPr>
        <p:spPr>
          <a:xfrm>
            <a:off x="205273" y="3812143"/>
            <a:ext cx="25111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5 loại cây phổ biến: bí đỏ, huyết dụ, nha đam, cúc mặt trời, ngô đồng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Dữ liệu ảnh chụp thực tế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Công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cụ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: Python,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OpenCV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TensorFlow</a:t>
            </a:r>
            <a:r>
              <a:rPr lang="en-US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YOLOv8</a:t>
            </a:r>
          </a:p>
        </p:txBody>
      </p:sp>
      <p:sp>
        <p:nvSpPr>
          <p:cNvPr id="471" name="Google Shape;471;p51"/>
          <p:cNvSpPr/>
          <p:nvPr/>
        </p:nvSpPr>
        <p:spPr>
          <a:xfrm>
            <a:off x="2771390" y="194326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51"/>
          <p:cNvGrpSpPr/>
          <p:nvPr/>
        </p:nvGrpSpPr>
        <p:grpSpPr>
          <a:xfrm>
            <a:off x="2777524" y="3130392"/>
            <a:ext cx="187557" cy="187557"/>
            <a:chOff x="8565775" y="671075"/>
            <a:chExt cx="441000" cy="441000"/>
          </a:xfrm>
        </p:grpSpPr>
        <p:sp>
          <p:nvSpPr>
            <p:cNvPr id="473" name="Google Shape;473;p51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51"/>
          <p:cNvSpPr/>
          <p:nvPr/>
        </p:nvSpPr>
        <p:spPr>
          <a:xfrm>
            <a:off x="7533161" y="3516965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6" y="0"/>
            <a:ext cx="9144000" cy="514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716400" y="2473850"/>
            <a:ext cx="4257936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Cơ sở lý thuyết</a:t>
            </a:r>
            <a:endParaRPr dirty="0"/>
          </a:p>
        </p:txBody>
      </p:sp>
      <p:sp>
        <p:nvSpPr>
          <p:cNvPr id="296" name="Google Shape;296;p45"/>
          <p:cNvSpPr/>
          <p:nvPr/>
        </p:nvSpPr>
        <p:spPr>
          <a:xfrm>
            <a:off x="6642663" y="2915449"/>
            <a:ext cx="765568" cy="1175639"/>
          </a:xfrm>
          <a:custGeom>
            <a:avLst/>
            <a:gdLst/>
            <a:ahLst/>
            <a:cxnLst/>
            <a:rect l="l" t="t" r="r" b="b"/>
            <a:pathLst>
              <a:path w="48202" h="74021" extrusionOk="0">
                <a:moveTo>
                  <a:pt x="24117" y="2069"/>
                </a:moveTo>
                <a:cubicBezTo>
                  <a:pt x="25051" y="2069"/>
                  <a:pt x="25985" y="2135"/>
                  <a:pt x="26886" y="2269"/>
                </a:cubicBezTo>
                <a:lnTo>
                  <a:pt x="26252" y="6005"/>
                </a:lnTo>
                <a:cubicBezTo>
                  <a:pt x="25552" y="5905"/>
                  <a:pt x="24818" y="5871"/>
                  <a:pt x="24117" y="5871"/>
                </a:cubicBezTo>
                <a:cubicBezTo>
                  <a:pt x="23383" y="5871"/>
                  <a:pt x="22650" y="5905"/>
                  <a:pt x="21949" y="6005"/>
                </a:cubicBezTo>
                <a:lnTo>
                  <a:pt x="21315" y="2269"/>
                </a:lnTo>
                <a:cubicBezTo>
                  <a:pt x="22216" y="2135"/>
                  <a:pt x="23150" y="2069"/>
                  <a:pt x="24117" y="2069"/>
                </a:cubicBezTo>
                <a:close/>
                <a:moveTo>
                  <a:pt x="19247" y="2636"/>
                </a:moveTo>
                <a:lnTo>
                  <a:pt x="19914" y="6338"/>
                </a:lnTo>
                <a:cubicBezTo>
                  <a:pt x="18513" y="6672"/>
                  <a:pt x="17146" y="7172"/>
                  <a:pt x="15911" y="7806"/>
                </a:cubicBezTo>
                <a:lnTo>
                  <a:pt x="14010" y="4537"/>
                </a:lnTo>
                <a:cubicBezTo>
                  <a:pt x="15645" y="3703"/>
                  <a:pt x="17412" y="3036"/>
                  <a:pt x="19247" y="2636"/>
                </a:cubicBezTo>
                <a:close/>
                <a:moveTo>
                  <a:pt x="28954" y="2636"/>
                </a:moveTo>
                <a:cubicBezTo>
                  <a:pt x="30789" y="3036"/>
                  <a:pt x="32557" y="3703"/>
                  <a:pt x="34191" y="4537"/>
                </a:cubicBezTo>
                <a:lnTo>
                  <a:pt x="32290" y="7806"/>
                </a:lnTo>
                <a:cubicBezTo>
                  <a:pt x="31056" y="7172"/>
                  <a:pt x="29688" y="6672"/>
                  <a:pt x="28287" y="6338"/>
                </a:cubicBezTo>
                <a:lnTo>
                  <a:pt x="28954" y="2636"/>
                </a:lnTo>
                <a:close/>
                <a:moveTo>
                  <a:pt x="12209" y="5571"/>
                </a:moveTo>
                <a:lnTo>
                  <a:pt x="14110" y="8874"/>
                </a:lnTo>
                <a:cubicBezTo>
                  <a:pt x="12909" y="9641"/>
                  <a:pt x="11808" y="10575"/>
                  <a:pt x="10841" y="11609"/>
                </a:cubicBezTo>
                <a:lnTo>
                  <a:pt x="7939" y="9174"/>
                </a:lnTo>
                <a:cubicBezTo>
                  <a:pt x="9207" y="7806"/>
                  <a:pt x="10641" y="6605"/>
                  <a:pt x="12209" y="5571"/>
                </a:cubicBezTo>
                <a:close/>
                <a:moveTo>
                  <a:pt x="35992" y="5571"/>
                </a:moveTo>
                <a:cubicBezTo>
                  <a:pt x="37560" y="6605"/>
                  <a:pt x="38995" y="7806"/>
                  <a:pt x="40262" y="9174"/>
                </a:cubicBezTo>
                <a:lnTo>
                  <a:pt x="37360" y="11609"/>
                </a:lnTo>
                <a:cubicBezTo>
                  <a:pt x="36393" y="10575"/>
                  <a:pt x="35292" y="9641"/>
                  <a:pt x="34091" y="8874"/>
                </a:cubicBezTo>
                <a:lnTo>
                  <a:pt x="35992" y="5571"/>
                </a:lnTo>
                <a:close/>
                <a:moveTo>
                  <a:pt x="6571" y="10775"/>
                </a:moveTo>
                <a:lnTo>
                  <a:pt x="9473" y="13210"/>
                </a:lnTo>
                <a:cubicBezTo>
                  <a:pt x="8640" y="14344"/>
                  <a:pt x="7906" y="15578"/>
                  <a:pt x="7339" y="16913"/>
                </a:cubicBezTo>
                <a:lnTo>
                  <a:pt x="3769" y="15612"/>
                </a:lnTo>
                <a:cubicBezTo>
                  <a:pt x="4503" y="13877"/>
                  <a:pt x="5471" y="12243"/>
                  <a:pt x="6571" y="10775"/>
                </a:cubicBezTo>
                <a:close/>
                <a:moveTo>
                  <a:pt x="41630" y="10775"/>
                </a:moveTo>
                <a:cubicBezTo>
                  <a:pt x="42731" y="12243"/>
                  <a:pt x="43698" y="13877"/>
                  <a:pt x="44432" y="15612"/>
                </a:cubicBezTo>
                <a:lnTo>
                  <a:pt x="40863" y="16913"/>
                </a:lnTo>
                <a:cubicBezTo>
                  <a:pt x="40295" y="15578"/>
                  <a:pt x="39562" y="14344"/>
                  <a:pt x="38728" y="13210"/>
                </a:cubicBezTo>
                <a:lnTo>
                  <a:pt x="41630" y="10775"/>
                </a:lnTo>
                <a:close/>
                <a:moveTo>
                  <a:pt x="3069" y="17547"/>
                </a:moveTo>
                <a:lnTo>
                  <a:pt x="6638" y="18847"/>
                </a:lnTo>
                <a:cubicBezTo>
                  <a:pt x="6238" y="20215"/>
                  <a:pt x="5971" y="21616"/>
                  <a:pt x="5871" y="23050"/>
                </a:cubicBezTo>
                <a:lnTo>
                  <a:pt x="2102" y="23050"/>
                </a:lnTo>
                <a:cubicBezTo>
                  <a:pt x="2202" y="21149"/>
                  <a:pt x="2535" y="19314"/>
                  <a:pt x="3069" y="17547"/>
                </a:cubicBezTo>
                <a:close/>
                <a:moveTo>
                  <a:pt x="45132" y="17547"/>
                </a:moveTo>
                <a:cubicBezTo>
                  <a:pt x="45666" y="19314"/>
                  <a:pt x="46000" y="21149"/>
                  <a:pt x="46100" y="23050"/>
                </a:cubicBezTo>
                <a:lnTo>
                  <a:pt x="42330" y="23050"/>
                </a:lnTo>
                <a:cubicBezTo>
                  <a:pt x="42230" y="21616"/>
                  <a:pt x="41963" y="20215"/>
                  <a:pt x="41563" y="18847"/>
                </a:cubicBezTo>
                <a:lnTo>
                  <a:pt x="45132" y="17547"/>
                </a:lnTo>
                <a:close/>
                <a:moveTo>
                  <a:pt x="5871" y="25152"/>
                </a:moveTo>
                <a:lnTo>
                  <a:pt x="5871" y="29255"/>
                </a:lnTo>
                <a:cubicBezTo>
                  <a:pt x="4570" y="29355"/>
                  <a:pt x="3302" y="29588"/>
                  <a:pt x="2068" y="29955"/>
                </a:cubicBezTo>
                <a:lnTo>
                  <a:pt x="2068" y="25152"/>
                </a:lnTo>
                <a:close/>
                <a:moveTo>
                  <a:pt x="46133" y="25152"/>
                </a:moveTo>
                <a:lnTo>
                  <a:pt x="46133" y="29955"/>
                </a:lnTo>
                <a:cubicBezTo>
                  <a:pt x="44899" y="29588"/>
                  <a:pt x="43631" y="29355"/>
                  <a:pt x="42364" y="29255"/>
                </a:cubicBezTo>
                <a:lnTo>
                  <a:pt x="42364" y="25152"/>
                </a:lnTo>
                <a:close/>
                <a:moveTo>
                  <a:pt x="24117" y="7940"/>
                </a:moveTo>
                <a:cubicBezTo>
                  <a:pt x="33024" y="7940"/>
                  <a:pt x="40262" y="15178"/>
                  <a:pt x="40262" y="24118"/>
                </a:cubicBezTo>
                <a:lnTo>
                  <a:pt x="40262" y="29188"/>
                </a:lnTo>
                <a:cubicBezTo>
                  <a:pt x="37560" y="29288"/>
                  <a:pt x="34958" y="29955"/>
                  <a:pt x="32523" y="31190"/>
                </a:cubicBezTo>
                <a:cubicBezTo>
                  <a:pt x="31623" y="31657"/>
                  <a:pt x="30789" y="32157"/>
                  <a:pt x="30021" y="32724"/>
                </a:cubicBezTo>
                <a:cubicBezTo>
                  <a:pt x="30655" y="30889"/>
                  <a:pt x="30955" y="28921"/>
                  <a:pt x="30955" y="26920"/>
                </a:cubicBezTo>
                <a:cubicBezTo>
                  <a:pt x="30955" y="21683"/>
                  <a:pt x="28721" y="16679"/>
                  <a:pt x="24784" y="13177"/>
                </a:cubicBezTo>
                <a:lnTo>
                  <a:pt x="24084" y="12576"/>
                </a:lnTo>
                <a:lnTo>
                  <a:pt x="23417" y="13177"/>
                </a:lnTo>
                <a:cubicBezTo>
                  <a:pt x="19481" y="16679"/>
                  <a:pt x="17246" y="21683"/>
                  <a:pt x="17246" y="26920"/>
                </a:cubicBezTo>
                <a:cubicBezTo>
                  <a:pt x="17246" y="28921"/>
                  <a:pt x="17546" y="30889"/>
                  <a:pt x="18180" y="32724"/>
                </a:cubicBezTo>
                <a:cubicBezTo>
                  <a:pt x="17412" y="32157"/>
                  <a:pt x="16579" y="31657"/>
                  <a:pt x="15678" y="31190"/>
                </a:cubicBezTo>
                <a:cubicBezTo>
                  <a:pt x="13243" y="29955"/>
                  <a:pt x="10641" y="29288"/>
                  <a:pt x="7939" y="29188"/>
                </a:cubicBezTo>
                <a:lnTo>
                  <a:pt x="7939" y="24118"/>
                </a:lnTo>
                <a:cubicBezTo>
                  <a:pt x="7939" y="15178"/>
                  <a:pt x="15178" y="7940"/>
                  <a:pt x="24117" y="7940"/>
                </a:cubicBezTo>
                <a:close/>
                <a:moveTo>
                  <a:pt x="23050" y="16546"/>
                </a:moveTo>
                <a:lnTo>
                  <a:pt x="23050" y="37294"/>
                </a:lnTo>
                <a:cubicBezTo>
                  <a:pt x="20648" y="34392"/>
                  <a:pt x="19314" y="30723"/>
                  <a:pt x="19314" y="26920"/>
                </a:cubicBezTo>
                <a:cubicBezTo>
                  <a:pt x="19314" y="23117"/>
                  <a:pt x="20648" y="19448"/>
                  <a:pt x="23050" y="16546"/>
                </a:cubicBezTo>
                <a:close/>
                <a:moveTo>
                  <a:pt x="25151" y="16546"/>
                </a:moveTo>
                <a:cubicBezTo>
                  <a:pt x="27553" y="19448"/>
                  <a:pt x="28887" y="23117"/>
                  <a:pt x="28887" y="26920"/>
                </a:cubicBezTo>
                <a:cubicBezTo>
                  <a:pt x="28887" y="30723"/>
                  <a:pt x="27553" y="34392"/>
                  <a:pt x="25151" y="37294"/>
                </a:cubicBezTo>
                <a:lnTo>
                  <a:pt x="25151" y="16546"/>
                </a:lnTo>
                <a:close/>
                <a:moveTo>
                  <a:pt x="7339" y="31256"/>
                </a:moveTo>
                <a:cubicBezTo>
                  <a:pt x="9940" y="31256"/>
                  <a:pt x="12409" y="31857"/>
                  <a:pt x="14744" y="33058"/>
                </a:cubicBezTo>
                <a:cubicBezTo>
                  <a:pt x="18146" y="34792"/>
                  <a:pt x="20782" y="37661"/>
                  <a:pt x="22283" y="41097"/>
                </a:cubicBezTo>
                <a:lnTo>
                  <a:pt x="3803" y="31657"/>
                </a:lnTo>
                <a:cubicBezTo>
                  <a:pt x="4970" y="31390"/>
                  <a:pt x="6138" y="31256"/>
                  <a:pt x="7339" y="31256"/>
                </a:cubicBezTo>
                <a:close/>
                <a:moveTo>
                  <a:pt x="40863" y="31256"/>
                </a:moveTo>
                <a:cubicBezTo>
                  <a:pt x="42063" y="31256"/>
                  <a:pt x="43231" y="31390"/>
                  <a:pt x="44398" y="31657"/>
                </a:cubicBezTo>
                <a:lnTo>
                  <a:pt x="25919" y="41097"/>
                </a:lnTo>
                <a:cubicBezTo>
                  <a:pt x="27420" y="37661"/>
                  <a:pt x="30055" y="34792"/>
                  <a:pt x="33457" y="33058"/>
                </a:cubicBezTo>
                <a:cubicBezTo>
                  <a:pt x="35792" y="31857"/>
                  <a:pt x="38261" y="31256"/>
                  <a:pt x="40863" y="31256"/>
                </a:cubicBezTo>
                <a:close/>
                <a:moveTo>
                  <a:pt x="2869" y="33525"/>
                </a:moveTo>
                <a:lnTo>
                  <a:pt x="21315" y="42965"/>
                </a:lnTo>
                <a:cubicBezTo>
                  <a:pt x="20181" y="43232"/>
                  <a:pt x="18980" y="43365"/>
                  <a:pt x="17779" y="43365"/>
                </a:cubicBezTo>
                <a:cubicBezTo>
                  <a:pt x="15211" y="43365"/>
                  <a:pt x="12709" y="42765"/>
                  <a:pt x="10374" y="41564"/>
                </a:cubicBezTo>
                <a:cubicBezTo>
                  <a:pt x="7005" y="39829"/>
                  <a:pt x="4336" y="36960"/>
                  <a:pt x="2869" y="33525"/>
                </a:cubicBezTo>
                <a:close/>
                <a:moveTo>
                  <a:pt x="45332" y="33525"/>
                </a:moveTo>
                <a:lnTo>
                  <a:pt x="45332" y="33525"/>
                </a:lnTo>
                <a:cubicBezTo>
                  <a:pt x="43865" y="36960"/>
                  <a:pt x="41196" y="39829"/>
                  <a:pt x="37827" y="41564"/>
                </a:cubicBezTo>
                <a:cubicBezTo>
                  <a:pt x="35492" y="42765"/>
                  <a:pt x="32990" y="43365"/>
                  <a:pt x="30422" y="43365"/>
                </a:cubicBezTo>
                <a:cubicBezTo>
                  <a:pt x="29221" y="43365"/>
                  <a:pt x="28020" y="43232"/>
                  <a:pt x="26886" y="42965"/>
                </a:cubicBezTo>
                <a:lnTo>
                  <a:pt x="45332" y="33525"/>
                </a:lnTo>
                <a:close/>
                <a:moveTo>
                  <a:pt x="7939" y="42564"/>
                </a:moveTo>
                <a:cubicBezTo>
                  <a:pt x="8439" y="42865"/>
                  <a:pt x="8906" y="43165"/>
                  <a:pt x="9440" y="43432"/>
                </a:cubicBezTo>
                <a:cubicBezTo>
                  <a:pt x="12042" y="44766"/>
                  <a:pt x="14877" y="45433"/>
                  <a:pt x="17779" y="45433"/>
                </a:cubicBezTo>
                <a:cubicBezTo>
                  <a:pt x="19581" y="45433"/>
                  <a:pt x="21349" y="45166"/>
                  <a:pt x="23050" y="44666"/>
                </a:cubicBezTo>
                <a:lnTo>
                  <a:pt x="23050" y="49369"/>
                </a:lnTo>
                <a:cubicBezTo>
                  <a:pt x="17813" y="49536"/>
                  <a:pt x="12776" y="51037"/>
                  <a:pt x="8406" y="53706"/>
                </a:cubicBezTo>
                <a:cubicBezTo>
                  <a:pt x="8106" y="52472"/>
                  <a:pt x="7939" y="51204"/>
                  <a:pt x="7939" y="49936"/>
                </a:cubicBezTo>
                <a:lnTo>
                  <a:pt x="7939" y="42564"/>
                </a:lnTo>
                <a:close/>
                <a:moveTo>
                  <a:pt x="40262" y="42564"/>
                </a:moveTo>
                <a:lnTo>
                  <a:pt x="40262" y="49936"/>
                </a:lnTo>
                <a:cubicBezTo>
                  <a:pt x="40262" y="51204"/>
                  <a:pt x="40095" y="52472"/>
                  <a:pt x="39795" y="53706"/>
                </a:cubicBezTo>
                <a:cubicBezTo>
                  <a:pt x="35425" y="51037"/>
                  <a:pt x="30388" y="49536"/>
                  <a:pt x="25151" y="49369"/>
                </a:cubicBezTo>
                <a:lnTo>
                  <a:pt x="25151" y="44666"/>
                </a:lnTo>
                <a:cubicBezTo>
                  <a:pt x="26853" y="45166"/>
                  <a:pt x="28620" y="45433"/>
                  <a:pt x="30422" y="45433"/>
                </a:cubicBezTo>
                <a:cubicBezTo>
                  <a:pt x="33324" y="45433"/>
                  <a:pt x="36159" y="44766"/>
                  <a:pt x="38761" y="43432"/>
                </a:cubicBezTo>
                <a:cubicBezTo>
                  <a:pt x="39295" y="43165"/>
                  <a:pt x="39795" y="42865"/>
                  <a:pt x="40262" y="42564"/>
                </a:cubicBezTo>
                <a:close/>
                <a:moveTo>
                  <a:pt x="2068" y="36527"/>
                </a:moveTo>
                <a:cubicBezTo>
                  <a:pt x="3102" y="38228"/>
                  <a:pt x="4370" y="39729"/>
                  <a:pt x="5871" y="41030"/>
                </a:cubicBezTo>
                <a:lnTo>
                  <a:pt x="5871" y="49903"/>
                </a:lnTo>
                <a:cubicBezTo>
                  <a:pt x="5871" y="51638"/>
                  <a:pt x="6104" y="53305"/>
                  <a:pt x="6571" y="54940"/>
                </a:cubicBezTo>
                <a:cubicBezTo>
                  <a:pt x="5471" y="55707"/>
                  <a:pt x="4403" y="56574"/>
                  <a:pt x="3402" y="57475"/>
                </a:cubicBezTo>
                <a:cubicBezTo>
                  <a:pt x="2535" y="55140"/>
                  <a:pt x="2068" y="52572"/>
                  <a:pt x="2068" y="49936"/>
                </a:cubicBezTo>
                <a:lnTo>
                  <a:pt x="2068" y="36527"/>
                </a:lnTo>
                <a:close/>
                <a:moveTo>
                  <a:pt x="46133" y="36527"/>
                </a:moveTo>
                <a:lnTo>
                  <a:pt x="46133" y="49936"/>
                </a:lnTo>
                <a:cubicBezTo>
                  <a:pt x="46133" y="52572"/>
                  <a:pt x="45666" y="55140"/>
                  <a:pt x="44799" y="57475"/>
                </a:cubicBezTo>
                <a:cubicBezTo>
                  <a:pt x="43798" y="56574"/>
                  <a:pt x="42731" y="55707"/>
                  <a:pt x="41630" y="54940"/>
                </a:cubicBezTo>
                <a:cubicBezTo>
                  <a:pt x="42097" y="53305"/>
                  <a:pt x="42364" y="51638"/>
                  <a:pt x="42364" y="49936"/>
                </a:cubicBezTo>
                <a:lnTo>
                  <a:pt x="42364" y="41030"/>
                </a:lnTo>
                <a:cubicBezTo>
                  <a:pt x="43831" y="39729"/>
                  <a:pt x="45099" y="38228"/>
                  <a:pt x="46133" y="36527"/>
                </a:cubicBezTo>
                <a:close/>
                <a:moveTo>
                  <a:pt x="23050" y="51471"/>
                </a:moveTo>
                <a:lnTo>
                  <a:pt x="23050" y="54940"/>
                </a:lnTo>
                <a:cubicBezTo>
                  <a:pt x="16645" y="55207"/>
                  <a:pt x="10574" y="57975"/>
                  <a:pt x="6138" y="62645"/>
                </a:cubicBezTo>
                <a:cubicBezTo>
                  <a:pt x="5437" y="61645"/>
                  <a:pt x="4837" y="60644"/>
                  <a:pt x="4303" y="59543"/>
                </a:cubicBezTo>
                <a:cubicBezTo>
                  <a:pt x="9373" y="54540"/>
                  <a:pt x="15978" y="51704"/>
                  <a:pt x="23050" y="51471"/>
                </a:cubicBezTo>
                <a:close/>
                <a:moveTo>
                  <a:pt x="25151" y="51471"/>
                </a:moveTo>
                <a:cubicBezTo>
                  <a:pt x="32223" y="51704"/>
                  <a:pt x="38828" y="54540"/>
                  <a:pt x="43898" y="59543"/>
                </a:cubicBezTo>
                <a:cubicBezTo>
                  <a:pt x="43364" y="60644"/>
                  <a:pt x="42764" y="61645"/>
                  <a:pt x="42063" y="62645"/>
                </a:cubicBezTo>
                <a:cubicBezTo>
                  <a:pt x="37627" y="57975"/>
                  <a:pt x="31556" y="55207"/>
                  <a:pt x="25151" y="54940"/>
                </a:cubicBezTo>
                <a:lnTo>
                  <a:pt x="25151" y="51471"/>
                </a:lnTo>
                <a:close/>
                <a:moveTo>
                  <a:pt x="24117" y="57008"/>
                </a:moveTo>
                <a:cubicBezTo>
                  <a:pt x="30455" y="57008"/>
                  <a:pt x="36459" y="59643"/>
                  <a:pt x="40762" y="64313"/>
                </a:cubicBezTo>
                <a:cubicBezTo>
                  <a:pt x="39995" y="65181"/>
                  <a:pt x="39195" y="65981"/>
                  <a:pt x="38294" y="66748"/>
                </a:cubicBezTo>
                <a:cubicBezTo>
                  <a:pt x="34658" y="62779"/>
                  <a:pt x="29521" y="60511"/>
                  <a:pt x="24117" y="60511"/>
                </a:cubicBezTo>
                <a:cubicBezTo>
                  <a:pt x="18680" y="60511"/>
                  <a:pt x="13543" y="62779"/>
                  <a:pt x="9907" y="66748"/>
                </a:cubicBezTo>
                <a:cubicBezTo>
                  <a:pt x="9006" y="65981"/>
                  <a:pt x="8206" y="65181"/>
                  <a:pt x="7439" y="64280"/>
                </a:cubicBezTo>
                <a:cubicBezTo>
                  <a:pt x="11742" y="59643"/>
                  <a:pt x="17746" y="57008"/>
                  <a:pt x="24117" y="57008"/>
                </a:cubicBezTo>
                <a:close/>
                <a:moveTo>
                  <a:pt x="23050" y="62612"/>
                </a:moveTo>
                <a:lnTo>
                  <a:pt x="23050" y="66115"/>
                </a:lnTo>
                <a:cubicBezTo>
                  <a:pt x="19914" y="66348"/>
                  <a:pt x="16979" y="67649"/>
                  <a:pt x="14677" y="69817"/>
                </a:cubicBezTo>
                <a:cubicBezTo>
                  <a:pt x="13576" y="69317"/>
                  <a:pt x="12542" y="68683"/>
                  <a:pt x="11575" y="68016"/>
                </a:cubicBezTo>
                <a:cubicBezTo>
                  <a:pt x="14577" y="64814"/>
                  <a:pt x="18680" y="62879"/>
                  <a:pt x="23050" y="62612"/>
                </a:cubicBezTo>
                <a:close/>
                <a:moveTo>
                  <a:pt x="25151" y="62612"/>
                </a:moveTo>
                <a:cubicBezTo>
                  <a:pt x="29521" y="62879"/>
                  <a:pt x="33624" y="64814"/>
                  <a:pt x="36626" y="68016"/>
                </a:cubicBezTo>
                <a:cubicBezTo>
                  <a:pt x="35659" y="68683"/>
                  <a:pt x="34625" y="69317"/>
                  <a:pt x="33524" y="69817"/>
                </a:cubicBezTo>
                <a:cubicBezTo>
                  <a:pt x="31222" y="67649"/>
                  <a:pt x="28287" y="66348"/>
                  <a:pt x="25151" y="66115"/>
                </a:cubicBezTo>
                <a:lnTo>
                  <a:pt x="25151" y="62612"/>
                </a:lnTo>
                <a:close/>
                <a:moveTo>
                  <a:pt x="24117" y="68183"/>
                </a:moveTo>
                <a:cubicBezTo>
                  <a:pt x="26786" y="68183"/>
                  <a:pt x="29321" y="69050"/>
                  <a:pt x="31356" y="70718"/>
                </a:cubicBezTo>
                <a:cubicBezTo>
                  <a:pt x="29087" y="71518"/>
                  <a:pt x="26652" y="71952"/>
                  <a:pt x="24117" y="71952"/>
                </a:cubicBezTo>
                <a:cubicBezTo>
                  <a:pt x="21549" y="71952"/>
                  <a:pt x="19114" y="71518"/>
                  <a:pt x="16845" y="70718"/>
                </a:cubicBezTo>
                <a:cubicBezTo>
                  <a:pt x="18880" y="69050"/>
                  <a:pt x="21415" y="68183"/>
                  <a:pt x="24117" y="68183"/>
                </a:cubicBezTo>
                <a:close/>
                <a:moveTo>
                  <a:pt x="24117" y="1"/>
                </a:moveTo>
                <a:cubicBezTo>
                  <a:pt x="10808" y="1"/>
                  <a:pt x="0" y="10808"/>
                  <a:pt x="0" y="24118"/>
                </a:cubicBezTo>
                <a:lnTo>
                  <a:pt x="0" y="49936"/>
                </a:lnTo>
                <a:cubicBezTo>
                  <a:pt x="0" y="63213"/>
                  <a:pt x="10808" y="74020"/>
                  <a:pt x="24117" y="74020"/>
                </a:cubicBezTo>
                <a:cubicBezTo>
                  <a:pt x="37393" y="74020"/>
                  <a:pt x="48201" y="63213"/>
                  <a:pt x="48201" y="49936"/>
                </a:cubicBezTo>
                <a:lnTo>
                  <a:pt x="48201" y="24118"/>
                </a:lnTo>
                <a:cubicBezTo>
                  <a:pt x="48201" y="10808"/>
                  <a:pt x="37393" y="1"/>
                  <a:pt x="241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2AFD27A-20F7-8F55-9172-F7FE04891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704" y="3234631"/>
            <a:ext cx="4974826" cy="1457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Khai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sạch</a:t>
            </a:r>
            <a:r>
              <a:rPr lang="en-US" dirty="0"/>
              <a:t> –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–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–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: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xám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(grayscale),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(Canny/ Sobel),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&amp;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cấu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Các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: KNN –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SVM-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, CNN-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,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YOLOv8-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&amp;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5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0"/>
          <p:cNvPicPr preferRelativeResize="0"/>
          <p:nvPr/>
        </p:nvPicPr>
        <p:blipFill rotWithShape="1">
          <a:blip r:embed="rId4">
            <a:alphaModFix/>
          </a:blip>
          <a:srcRect t="18287"/>
          <a:stretch/>
        </p:blipFill>
        <p:spPr>
          <a:xfrm>
            <a:off x="-96925" y="1216625"/>
            <a:ext cx="9337825" cy="3926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0"/>
          <p:cNvSpPr txBox="1">
            <a:spLocks noGrp="1"/>
          </p:cNvSpPr>
          <p:nvPr>
            <p:ph type="subTitle" idx="3"/>
          </p:nvPr>
        </p:nvSpPr>
        <p:spPr>
          <a:xfrm>
            <a:off x="5162625" y="3244678"/>
            <a:ext cx="3178942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Resize ảnh về kích thước 1280x720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Chuẩn hóa pixel về khoảng [0 – 1] giúp tăng hiệu quả huấn luyện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augmentation: xoay, lật, thay đổi độ sáng -&gt; Tăng độ đa dạng ảnh đầu vào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714" name="Google Shape;714;p60"/>
          <p:cNvSpPr txBox="1">
            <a:spLocks noGrp="1"/>
          </p:cNvSpPr>
          <p:nvPr>
            <p:ph type="subTitle" idx="5"/>
          </p:nvPr>
        </p:nvSpPr>
        <p:spPr>
          <a:xfrm>
            <a:off x="5427788" y="2823674"/>
            <a:ext cx="22788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Tiền xử lý ảnh</a:t>
            </a:r>
            <a:endParaRPr dirty="0"/>
          </a:p>
        </p:txBody>
      </p:sp>
      <p:sp>
        <p:nvSpPr>
          <p:cNvPr id="715" name="Google Shape;715;p60"/>
          <p:cNvSpPr txBox="1">
            <a:spLocks noGrp="1"/>
          </p:cNvSpPr>
          <p:nvPr>
            <p:ph type="subTitle" idx="1"/>
          </p:nvPr>
        </p:nvSpPr>
        <p:spPr>
          <a:xfrm>
            <a:off x="1259052" y="3143915"/>
            <a:ext cx="2278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50 ảnh chụp thực tế từ 5 loại cây phổ biến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Ảnh được chụp với nhiều góc độ, ánh sáng và nền khác nhau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" dirty="0"/>
              <a:t>án nhãn thủ công bằng Label Studio, định dạng YOLO</a:t>
            </a:r>
            <a:endParaRPr dirty="0"/>
          </a:p>
        </p:txBody>
      </p:sp>
      <p:sp>
        <p:nvSpPr>
          <p:cNvPr id="717" name="Google Shape;717;p60"/>
          <p:cNvSpPr txBox="1">
            <a:spLocks noGrp="1"/>
          </p:cNvSpPr>
          <p:nvPr>
            <p:ph type="subTitle" idx="4"/>
          </p:nvPr>
        </p:nvSpPr>
        <p:spPr>
          <a:xfrm>
            <a:off x="1259052" y="2754732"/>
            <a:ext cx="22788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Nguồn dữ liệu</a:t>
            </a:r>
            <a:endParaRPr dirty="0"/>
          </a:p>
        </p:txBody>
      </p:sp>
      <p:sp>
        <p:nvSpPr>
          <p:cNvPr id="2" name="Google Shape;293;p45">
            <a:extLst>
              <a:ext uri="{FF2B5EF4-FFF2-40B4-BE49-F238E27FC236}">
                <a16:creationId xmlns:a16="http://schemas.microsoft.com/office/drawing/2014/main" id="{5B4161E9-0E76-53F6-8920-E0A0535A09B7}"/>
              </a:ext>
            </a:extLst>
          </p:cNvPr>
          <p:cNvSpPr txBox="1">
            <a:spLocks/>
          </p:cNvSpPr>
          <p:nvPr/>
        </p:nvSpPr>
        <p:spPr>
          <a:xfrm>
            <a:off x="131184" y="2084532"/>
            <a:ext cx="5896541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Hind"/>
              <a:buNone/>
              <a:defRPr sz="45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vi-VN" sz="3600" dirty="0"/>
              <a:t>0</a:t>
            </a:r>
            <a:r>
              <a:rPr lang="en-US" sz="3600" dirty="0"/>
              <a:t>4</a:t>
            </a:r>
            <a:r>
              <a:rPr lang="vi-VN" sz="3600" dirty="0"/>
              <a:t>. </a:t>
            </a:r>
            <a:r>
              <a:rPr lang="en-US" sz="3600" dirty="0" err="1"/>
              <a:t>Dữ</a:t>
            </a:r>
            <a:r>
              <a:rPr lang="en-US" sz="3600" dirty="0"/>
              <a:t> </a:t>
            </a:r>
            <a:r>
              <a:rPr lang="en-US" sz="3600" dirty="0" err="1"/>
              <a:t>liệu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tiền</a:t>
            </a:r>
            <a:r>
              <a:rPr lang="en-US" sz="3600" dirty="0"/>
              <a:t> </a:t>
            </a:r>
            <a:r>
              <a:rPr lang="en-US" sz="3600" dirty="0" err="1"/>
              <a:t>xử</a:t>
            </a:r>
            <a:r>
              <a:rPr lang="en-US" sz="3600" dirty="0"/>
              <a:t> </a:t>
            </a:r>
            <a:r>
              <a:rPr lang="en-US" sz="3600" dirty="0" err="1"/>
              <a:t>lý</a:t>
            </a:r>
            <a:endParaRPr lang="vi-V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41"/>
          <p:cNvGrpSpPr/>
          <p:nvPr/>
        </p:nvGrpSpPr>
        <p:grpSpPr>
          <a:xfrm>
            <a:off x="1175" y="-17925"/>
            <a:ext cx="9337454" cy="5161600"/>
            <a:chOff x="1175" y="-17925"/>
            <a:chExt cx="8104725" cy="5161600"/>
          </a:xfrm>
        </p:grpSpPr>
        <p:pic>
          <p:nvPicPr>
            <p:cNvPr id="248" name="Google Shape;248;p41"/>
            <p:cNvPicPr preferRelativeResize="0"/>
            <p:nvPr/>
          </p:nvPicPr>
          <p:blipFill rotWithShape="1">
            <a:blip r:embed="rId4">
              <a:alphaModFix/>
            </a:blip>
            <a:srcRect l="30177" t="19015"/>
            <a:stretch/>
          </p:blipFill>
          <p:spPr>
            <a:xfrm rot="5400000">
              <a:off x="2835799" y="-126850"/>
              <a:ext cx="5161175" cy="537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41"/>
            <p:cNvSpPr/>
            <p:nvPr/>
          </p:nvSpPr>
          <p:spPr>
            <a:xfrm>
              <a:off x="1175" y="-10025"/>
              <a:ext cx="2774100" cy="51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5777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 </a:t>
            </a:r>
            <a:r>
              <a:rPr lang="vi-VN" dirty="0"/>
              <a:t>Phương</a:t>
            </a:r>
            <a:r>
              <a:rPr lang="en" dirty="0"/>
              <a:t> pháp nghiên cứu</a:t>
            </a:r>
            <a:endParaRPr dirty="0"/>
          </a:p>
        </p:txBody>
      </p:sp>
      <p:sp>
        <p:nvSpPr>
          <p:cNvPr id="251" name="Google Shape;251;p41"/>
          <p:cNvSpPr txBox="1">
            <a:spLocks noGrp="1"/>
          </p:cNvSpPr>
          <p:nvPr>
            <p:ph type="body" idx="1"/>
          </p:nvPr>
        </p:nvSpPr>
        <p:spPr>
          <a:xfrm>
            <a:off x="720000" y="1442526"/>
            <a:ext cx="3852000" cy="25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HOG (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CNN (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/>
              <a:t>Chia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Train (70%) – Val (15%) – Test (15%)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</a:t>
            </a:r>
          </a:p>
          <a:p>
            <a:pPr lvl="1" indent="-330200">
              <a:buClr>
                <a:schemeClr val="dk1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dirty="0"/>
              <a:t>CNN: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pPr lvl="1" indent="-330200">
              <a:buClr>
                <a:schemeClr val="dk1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dirty="0"/>
              <a:t>YOLOv8: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khoanh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  <a:p>
            <a:pPr lvl="1" indent="-330200">
              <a:buClr>
                <a:schemeClr val="dk1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Google </a:t>
            </a:r>
            <a:r>
              <a:rPr lang="en-US" dirty="0" err="1"/>
              <a:t>Colab</a:t>
            </a:r>
            <a:r>
              <a:rPr lang="en-US" dirty="0"/>
              <a:t> + T4 GPU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0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0"/>
          <p:cNvPicPr preferRelativeResize="0"/>
          <p:nvPr/>
        </p:nvPicPr>
        <p:blipFill rotWithShape="1">
          <a:blip r:embed="rId4">
            <a:alphaModFix/>
          </a:blip>
          <a:srcRect l="30177" t="27315"/>
          <a:stretch/>
        </p:blipFill>
        <p:spPr>
          <a:xfrm rot="-5400000" flipH="1">
            <a:off x="2798900" y="-1214250"/>
            <a:ext cx="5142999" cy="7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 txBox="1">
            <a:spLocks noGrp="1"/>
          </p:cNvSpPr>
          <p:nvPr>
            <p:ph type="title"/>
          </p:nvPr>
        </p:nvSpPr>
        <p:spPr>
          <a:xfrm>
            <a:off x="3825850" y="4695433"/>
            <a:ext cx="5318150" cy="3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 Huấn luyện mô hình YOLOv8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54AC3A3-8247-7460-E915-6D540C5E0E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014295" y="2099744"/>
            <a:ext cx="4175023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aheim" panose="020B060402020202020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Gán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nhãn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ảnh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bằng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Label Studio →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xuất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định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dạng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YOLO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Tạo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cấu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trúc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thư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mục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images/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labels/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train/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val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/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cay.yaml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aheim" panose="020B060402020202020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Huấn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luyện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mô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hình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YOLOv8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trên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Google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Colab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có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GPU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Tham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số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chính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:</a:t>
            </a:r>
          </a:p>
          <a:p>
            <a:pPr marL="457200" marR="0" lvl="1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epochs = </a:t>
            </a:r>
            <a:r>
              <a:rPr lang="en-US" altLang="en-US" sz="1000" dirty="0">
                <a:solidFill>
                  <a:schemeClr val="tx1"/>
                </a:solidFill>
                <a:latin typeface="Anaheim" panose="020B0604020202020204" charset="0"/>
              </a:rPr>
              <a:t>60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(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số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vòng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lặp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aheim" panose="020B0604020202020204" charset="0"/>
            </a:endParaRPr>
          </a:p>
          <a:p>
            <a:pPr marL="457200" marR="0" lvl="1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imgsz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= 640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(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kích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thước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ảnh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đầu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vào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aheim" panose="020B060402020202020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ahei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aheim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720000" y="531444"/>
            <a:ext cx="77040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07. KẾT QUẢ VÀ ĐÁNH GIÁ</a:t>
            </a:r>
            <a:endParaRPr sz="3600" dirty="0"/>
          </a:p>
        </p:txBody>
      </p:sp>
      <p:sp>
        <p:nvSpPr>
          <p:cNvPr id="276" name="Google Shape;276;p43"/>
          <p:cNvSpPr txBox="1">
            <a:spLocks noGrp="1"/>
          </p:cNvSpPr>
          <p:nvPr>
            <p:ph type="subTitle" idx="1"/>
          </p:nvPr>
        </p:nvSpPr>
        <p:spPr>
          <a:xfrm>
            <a:off x="2645571" y="3989702"/>
            <a:ext cx="3630871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vi-VN" sz="1600" dirty="0"/>
              <a:t>YOLOv8: học đặc trưng mạnh, hiệu quả cao trong điều kiện thực tế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EAD931-C4C0-E071-6FAC-FE6B58195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920680"/>
              </p:ext>
            </p:extLst>
          </p:nvPr>
        </p:nvGraphicFramePr>
        <p:xfrm>
          <a:off x="1392326" y="1754073"/>
          <a:ext cx="6096000" cy="1854200"/>
        </p:xfrm>
        <a:graphic>
          <a:graphicData uri="http://schemas.openxmlformats.org/drawingml/2006/table">
            <a:tbl>
              <a:tblPr firstRow="1" bandRow="1">
                <a:tableStyleId>{0190C809-DA17-44B5-AD38-B10B4FFD4516}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368188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0025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2167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huấn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luyện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59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phút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7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r>
                        <a:rPr lang="en-US" dirty="0" err="1"/>
                        <a:t>phút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27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</a:t>
                      </a:r>
                      <a:r>
                        <a:rPr lang="en-US" dirty="0" err="1"/>
                        <a:t>phút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15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YOLOv8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r>
                        <a:rPr lang="en-US" dirty="0" err="1"/>
                        <a:t>phút</a:t>
                      </a:r>
                      <a:r>
                        <a:rPr lang="en-US" dirty="0"/>
                        <a:t> (GPU)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7468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- Rainforest Backgrounds Company Profile by Slidesgo">
  <a:themeElements>
    <a:clrScheme name="Simple Light">
      <a:dk1>
        <a:srgbClr val="2F3536"/>
      </a:dk1>
      <a:lt1>
        <a:srgbClr val="FFFFFF"/>
      </a:lt1>
      <a:dk2>
        <a:srgbClr val="505D57"/>
      </a:dk2>
      <a:lt2>
        <a:srgbClr val="306645"/>
      </a:lt2>
      <a:accent1>
        <a:srgbClr val="9BAD7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BAD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718</Words>
  <Application>Microsoft Office PowerPoint</Application>
  <PresentationFormat>On-screen Show (16:9)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Anaheim</vt:lpstr>
      <vt:lpstr>Caveat</vt:lpstr>
      <vt:lpstr>Arial</vt:lpstr>
      <vt:lpstr>Courier New</vt:lpstr>
      <vt:lpstr>Hind</vt:lpstr>
      <vt:lpstr>Inknut Antiqua</vt:lpstr>
      <vt:lpstr>- Rainforest Backgrounds Company Profile by Slidesgo</vt:lpstr>
      <vt:lpstr>Nhận diện các loại cây qua lá cây</vt:lpstr>
      <vt:lpstr>Giới thiệu đề tài</vt:lpstr>
      <vt:lpstr>Giới thiệu đề tài</vt:lpstr>
      <vt:lpstr>02. Mục tiêu và phạm vi</vt:lpstr>
      <vt:lpstr>03. Cơ sở lý thuyết</vt:lpstr>
      <vt:lpstr>PowerPoint Presentation</vt:lpstr>
      <vt:lpstr>05. Phương pháp nghiên cứu</vt:lpstr>
      <vt:lpstr>06. Huấn luyện mô hình YOLOv8</vt:lpstr>
      <vt:lpstr>07. KẾT QUẢ VÀ ĐÁNH GIÁ</vt:lpstr>
      <vt:lpstr>08. Minh họa sản phẩm</vt:lpstr>
      <vt:lpstr>09. Kết luận &amp;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diện các loại cây qua lá cây</dc:title>
  <dc:creator>PC</dc:creator>
  <cp:lastModifiedBy>Lộc Nguyễn</cp:lastModifiedBy>
  <cp:revision>5</cp:revision>
  <dcterms:modified xsi:type="dcterms:W3CDTF">2025-04-12T05:50:58Z</dcterms:modified>
</cp:coreProperties>
</file>